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notesMasterIdLst>
    <p:notesMasterId r:id="rId7"/>
  </p:notesMasterIdLst>
  <p:sldIdLst>
    <p:sldId id="256" r:id="rId2"/>
    <p:sldId id="257" r:id="rId3"/>
    <p:sldId id="258" r:id="rId4"/>
    <p:sldId id="262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8"/>
    <p:restoredTop sz="81682"/>
  </p:normalViewPr>
  <p:slideViewPr>
    <p:cSldViewPr snapToGrid="0">
      <p:cViewPr varScale="1">
        <p:scale>
          <a:sx n="88" d="100"/>
          <a:sy n="88" d="100"/>
        </p:scale>
        <p:origin x="15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D1C47C-D182-BF49-82A9-F4370FAA2E62}" type="doc">
      <dgm:prSet loTypeId="urn:microsoft.com/office/officeart/2005/8/layout/radial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2929AEF1-8548-F948-BEC7-EE411320E8F7}">
      <dgm:prSet phldrT="[Text]"/>
      <dgm:spPr>
        <a:solidFill>
          <a:schemeClr val="bg1">
            <a:lumMod val="50000"/>
            <a:lumOff val="50000"/>
          </a:schemeClr>
        </a:solidFill>
      </dgm:spPr>
      <dgm:t>
        <a:bodyPr/>
        <a:lstStyle/>
        <a:p>
          <a:r>
            <a:rPr lang="en-GB" b="1" dirty="0"/>
            <a:t>Smart home</a:t>
          </a:r>
        </a:p>
      </dgm:t>
    </dgm:pt>
    <dgm:pt modelId="{B573A880-85D6-FE4E-A5B8-8A2B1A77582F}" type="parTrans" cxnId="{86D1AAEF-9919-0749-84CE-6C153C7BE6A5}">
      <dgm:prSet/>
      <dgm:spPr/>
      <dgm:t>
        <a:bodyPr/>
        <a:lstStyle/>
        <a:p>
          <a:endParaRPr lang="en-GB"/>
        </a:p>
      </dgm:t>
    </dgm:pt>
    <dgm:pt modelId="{22A99283-6008-2D45-B72D-03518819F2EE}" type="sibTrans" cxnId="{86D1AAEF-9919-0749-84CE-6C153C7BE6A5}">
      <dgm:prSet/>
      <dgm:spPr/>
      <dgm:t>
        <a:bodyPr/>
        <a:lstStyle/>
        <a:p>
          <a:endParaRPr lang="en-GB"/>
        </a:p>
      </dgm:t>
    </dgm:pt>
    <dgm:pt modelId="{7A66D6ED-D699-9448-8494-4093AC0C4464}">
      <dgm:prSet phldrT="[Text]"/>
      <dgm:spPr>
        <a:solidFill>
          <a:schemeClr val="tx1">
            <a:lumMod val="75000"/>
          </a:schemeClr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</a:rPr>
            <a:t>Task automation</a:t>
          </a:r>
        </a:p>
      </dgm:t>
    </dgm:pt>
    <dgm:pt modelId="{4EB47F55-2462-5F43-8E2A-3007EED8E365}" type="parTrans" cxnId="{E44966F3-6537-2249-93E6-AB16B5B81949}">
      <dgm:prSet/>
      <dgm:spPr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0E621D73-8D2E-C84A-9210-E7525EDB9395}" type="sibTrans" cxnId="{E44966F3-6537-2249-93E6-AB16B5B81949}">
      <dgm:prSet/>
      <dgm:spPr/>
      <dgm:t>
        <a:bodyPr/>
        <a:lstStyle/>
        <a:p>
          <a:endParaRPr lang="en-GB"/>
        </a:p>
      </dgm:t>
    </dgm:pt>
    <dgm:pt modelId="{8DD7E46A-FA5A-E14D-BFC1-D974D10AB700}">
      <dgm:prSet phldrT="[Text]"/>
      <dgm:spPr>
        <a:solidFill>
          <a:schemeClr val="tx1">
            <a:lumMod val="75000"/>
          </a:schemeClr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</a:rPr>
            <a:t>Activity monitoring</a:t>
          </a:r>
        </a:p>
      </dgm:t>
    </dgm:pt>
    <dgm:pt modelId="{7D03D196-202C-8D48-B7F1-BD717223153E}" type="parTrans" cxnId="{EFA7BEF8-6BEA-F040-8DF2-2A2DF3D75E0A}">
      <dgm:prSet/>
      <dgm:spPr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8E63B640-8729-584E-B1B8-FD0FF0E5A5B4}" type="sibTrans" cxnId="{EFA7BEF8-6BEA-F040-8DF2-2A2DF3D75E0A}">
      <dgm:prSet/>
      <dgm:spPr/>
      <dgm:t>
        <a:bodyPr/>
        <a:lstStyle/>
        <a:p>
          <a:endParaRPr lang="en-GB"/>
        </a:p>
      </dgm:t>
    </dgm:pt>
    <dgm:pt modelId="{67FC2936-68BE-D540-B8B5-17D59590FC7D}">
      <dgm:prSet phldrT="[Text]"/>
      <dgm:spPr>
        <a:solidFill>
          <a:schemeClr val="tx1">
            <a:lumMod val="75000"/>
          </a:schemeClr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</a:rPr>
            <a:t>Health monitoring</a:t>
          </a:r>
        </a:p>
      </dgm:t>
    </dgm:pt>
    <dgm:pt modelId="{91C8EB71-D43B-7D4F-9C2E-A6A4CEB35094}" type="parTrans" cxnId="{DE2F84EA-A3D6-5B45-B487-19321640262B}">
      <dgm:prSet/>
      <dgm:spPr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65712633-B609-7A4A-9785-58B250776232}" type="sibTrans" cxnId="{DE2F84EA-A3D6-5B45-B487-19321640262B}">
      <dgm:prSet/>
      <dgm:spPr/>
      <dgm:t>
        <a:bodyPr/>
        <a:lstStyle/>
        <a:p>
          <a:endParaRPr lang="en-GB"/>
        </a:p>
      </dgm:t>
    </dgm:pt>
    <dgm:pt modelId="{F1B224AF-7BB7-2F47-9027-4EBA1175A975}">
      <dgm:prSet phldrT="[Text]"/>
      <dgm:spPr>
        <a:solidFill>
          <a:schemeClr val="tx1">
            <a:lumMod val="75000"/>
          </a:schemeClr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</a:rPr>
            <a:t>Emergency monitoring</a:t>
          </a:r>
        </a:p>
      </dgm:t>
    </dgm:pt>
    <dgm:pt modelId="{854D6F93-D8B1-614B-9B11-BF8108A608F8}" type="parTrans" cxnId="{0B8E3196-F4ED-0448-A97C-01F78B981E42}">
      <dgm:prSet/>
      <dgm:spPr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946CE3F2-B0C2-4A4D-A7FC-9A6E8B68F833}" type="sibTrans" cxnId="{0B8E3196-F4ED-0448-A97C-01F78B981E42}">
      <dgm:prSet/>
      <dgm:spPr/>
      <dgm:t>
        <a:bodyPr/>
        <a:lstStyle/>
        <a:p>
          <a:endParaRPr lang="en-GB"/>
        </a:p>
      </dgm:t>
    </dgm:pt>
    <dgm:pt modelId="{FEB53504-0BE6-DC45-AAF5-4471170AD616}">
      <dgm:prSet phldrT="[Text]"/>
      <dgm:spPr>
        <a:solidFill>
          <a:schemeClr val="tx1">
            <a:lumMod val="75000"/>
          </a:schemeClr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</a:rPr>
            <a:t>Social connectivity</a:t>
          </a:r>
        </a:p>
      </dgm:t>
    </dgm:pt>
    <dgm:pt modelId="{2B618C14-3F0B-034B-BD74-A3B5628E9F78}" type="parTrans" cxnId="{27753099-6A63-4545-A09F-93B1AE9D65AA}">
      <dgm:prSet/>
      <dgm:spPr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6401F476-BB4D-4944-AD8E-842E2EC73DC9}" type="sibTrans" cxnId="{27753099-6A63-4545-A09F-93B1AE9D65AA}">
      <dgm:prSet/>
      <dgm:spPr/>
      <dgm:t>
        <a:bodyPr/>
        <a:lstStyle/>
        <a:p>
          <a:endParaRPr lang="en-GB"/>
        </a:p>
      </dgm:t>
    </dgm:pt>
    <dgm:pt modelId="{7E8F0C23-D7A4-9046-BC68-5087596122C8}" type="pres">
      <dgm:prSet presAssocID="{4CD1C47C-D182-BF49-82A9-F4370FAA2E6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33E7165-1632-7E46-BFA7-7B713D0EF1FD}" type="pres">
      <dgm:prSet presAssocID="{2929AEF1-8548-F948-BEC7-EE411320E8F7}" presName="centerShape" presStyleLbl="node0" presStyleIdx="0" presStyleCnt="1"/>
      <dgm:spPr/>
    </dgm:pt>
    <dgm:pt modelId="{FBF97972-7817-BF43-B704-F59408B726EE}" type="pres">
      <dgm:prSet presAssocID="{4EB47F55-2462-5F43-8E2A-3007EED8E365}" presName="Name9" presStyleLbl="parChTrans1D2" presStyleIdx="0" presStyleCnt="5"/>
      <dgm:spPr/>
    </dgm:pt>
    <dgm:pt modelId="{8AEE7B10-92CA-F84E-8223-DCF15A787A2E}" type="pres">
      <dgm:prSet presAssocID="{4EB47F55-2462-5F43-8E2A-3007EED8E365}" presName="connTx" presStyleLbl="parChTrans1D2" presStyleIdx="0" presStyleCnt="5"/>
      <dgm:spPr/>
    </dgm:pt>
    <dgm:pt modelId="{C50C6D08-D4CB-B54E-94FB-9A1B4ED6B583}" type="pres">
      <dgm:prSet presAssocID="{7A66D6ED-D699-9448-8494-4093AC0C4464}" presName="node" presStyleLbl="node1" presStyleIdx="0" presStyleCnt="5">
        <dgm:presLayoutVars>
          <dgm:bulletEnabled val="1"/>
        </dgm:presLayoutVars>
      </dgm:prSet>
      <dgm:spPr/>
    </dgm:pt>
    <dgm:pt modelId="{C0679983-B41D-8A48-96F3-4F2529132720}" type="pres">
      <dgm:prSet presAssocID="{7D03D196-202C-8D48-B7F1-BD717223153E}" presName="Name9" presStyleLbl="parChTrans1D2" presStyleIdx="1" presStyleCnt="5"/>
      <dgm:spPr/>
    </dgm:pt>
    <dgm:pt modelId="{2A793DB7-E4E1-1A42-A91A-FDFB0148482D}" type="pres">
      <dgm:prSet presAssocID="{7D03D196-202C-8D48-B7F1-BD717223153E}" presName="connTx" presStyleLbl="parChTrans1D2" presStyleIdx="1" presStyleCnt="5"/>
      <dgm:spPr/>
    </dgm:pt>
    <dgm:pt modelId="{01954CFD-6C38-F24E-BF69-3B4CC7F1D7E0}" type="pres">
      <dgm:prSet presAssocID="{8DD7E46A-FA5A-E14D-BFC1-D974D10AB700}" presName="node" presStyleLbl="node1" presStyleIdx="1" presStyleCnt="5">
        <dgm:presLayoutVars>
          <dgm:bulletEnabled val="1"/>
        </dgm:presLayoutVars>
      </dgm:prSet>
      <dgm:spPr/>
    </dgm:pt>
    <dgm:pt modelId="{1A8100DA-193C-0E45-A155-1334AC31A501}" type="pres">
      <dgm:prSet presAssocID="{91C8EB71-D43B-7D4F-9C2E-A6A4CEB35094}" presName="Name9" presStyleLbl="parChTrans1D2" presStyleIdx="2" presStyleCnt="5"/>
      <dgm:spPr/>
    </dgm:pt>
    <dgm:pt modelId="{61E44CCA-C660-C842-9D0E-93744EE7824E}" type="pres">
      <dgm:prSet presAssocID="{91C8EB71-D43B-7D4F-9C2E-A6A4CEB35094}" presName="connTx" presStyleLbl="parChTrans1D2" presStyleIdx="2" presStyleCnt="5"/>
      <dgm:spPr/>
    </dgm:pt>
    <dgm:pt modelId="{C60B851D-B1F6-D549-A1BA-635AF4FDAC32}" type="pres">
      <dgm:prSet presAssocID="{67FC2936-68BE-D540-B8B5-17D59590FC7D}" presName="node" presStyleLbl="node1" presStyleIdx="2" presStyleCnt="5">
        <dgm:presLayoutVars>
          <dgm:bulletEnabled val="1"/>
        </dgm:presLayoutVars>
      </dgm:prSet>
      <dgm:spPr/>
    </dgm:pt>
    <dgm:pt modelId="{346E6F30-5086-254A-BA13-AD7AFD1D2901}" type="pres">
      <dgm:prSet presAssocID="{854D6F93-D8B1-614B-9B11-BF8108A608F8}" presName="Name9" presStyleLbl="parChTrans1D2" presStyleIdx="3" presStyleCnt="5"/>
      <dgm:spPr/>
    </dgm:pt>
    <dgm:pt modelId="{162A0081-D5DB-084D-9DB1-14315B7735BE}" type="pres">
      <dgm:prSet presAssocID="{854D6F93-D8B1-614B-9B11-BF8108A608F8}" presName="connTx" presStyleLbl="parChTrans1D2" presStyleIdx="3" presStyleCnt="5"/>
      <dgm:spPr/>
    </dgm:pt>
    <dgm:pt modelId="{58834E4E-83C1-FA41-94D8-AB7CCE5A5B46}" type="pres">
      <dgm:prSet presAssocID="{F1B224AF-7BB7-2F47-9027-4EBA1175A975}" presName="node" presStyleLbl="node1" presStyleIdx="3" presStyleCnt="5">
        <dgm:presLayoutVars>
          <dgm:bulletEnabled val="1"/>
        </dgm:presLayoutVars>
      </dgm:prSet>
      <dgm:spPr/>
    </dgm:pt>
    <dgm:pt modelId="{5D5D67BB-31FA-F04B-BF5B-C30F4D83510A}" type="pres">
      <dgm:prSet presAssocID="{2B618C14-3F0B-034B-BD74-A3B5628E9F78}" presName="Name9" presStyleLbl="parChTrans1D2" presStyleIdx="4" presStyleCnt="5"/>
      <dgm:spPr/>
    </dgm:pt>
    <dgm:pt modelId="{38468AE5-9349-054D-854F-4691492F0727}" type="pres">
      <dgm:prSet presAssocID="{2B618C14-3F0B-034B-BD74-A3B5628E9F78}" presName="connTx" presStyleLbl="parChTrans1D2" presStyleIdx="4" presStyleCnt="5"/>
      <dgm:spPr/>
    </dgm:pt>
    <dgm:pt modelId="{89BB806D-A877-1647-9ED2-7406FF524563}" type="pres">
      <dgm:prSet presAssocID="{FEB53504-0BE6-DC45-AAF5-4471170AD616}" presName="node" presStyleLbl="node1" presStyleIdx="4" presStyleCnt="5">
        <dgm:presLayoutVars>
          <dgm:bulletEnabled val="1"/>
        </dgm:presLayoutVars>
      </dgm:prSet>
      <dgm:spPr/>
    </dgm:pt>
  </dgm:ptLst>
  <dgm:cxnLst>
    <dgm:cxn modelId="{4A8A4017-FEF4-464B-9533-E040DA04E359}" type="presOf" srcId="{91C8EB71-D43B-7D4F-9C2E-A6A4CEB35094}" destId="{1A8100DA-193C-0E45-A155-1334AC31A501}" srcOrd="0" destOrd="0" presId="urn:microsoft.com/office/officeart/2005/8/layout/radial1"/>
    <dgm:cxn modelId="{1329D31D-2171-BD4C-8DA7-CDB9EF008BDA}" type="presOf" srcId="{8DD7E46A-FA5A-E14D-BFC1-D974D10AB700}" destId="{01954CFD-6C38-F24E-BF69-3B4CC7F1D7E0}" srcOrd="0" destOrd="0" presId="urn:microsoft.com/office/officeart/2005/8/layout/radial1"/>
    <dgm:cxn modelId="{EAAC6521-8455-364E-B79F-9106093252DF}" type="presOf" srcId="{7D03D196-202C-8D48-B7F1-BD717223153E}" destId="{C0679983-B41D-8A48-96F3-4F2529132720}" srcOrd="0" destOrd="0" presId="urn:microsoft.com/office/officeart/2005/8/layout/radial1"/>
    <dgm:cxn modelId="{02E0772E-DCD2-6E4A-B7D1-4935C3DAC562}" type="presOf" srcId="{2B618C14-3F0B-034B-BD74-A3B5628E9F78}" destId="{5D5D67BB-31FA-F04B-BF5B-C30F4D83510A}" srcOrd="0" destOrd="0" presId="urn:microsoft.com/office/officeart/2005/8/layout/radial1"/>
    <dgm:cxn modelId="{ABA28537-FAA5-4844-8714-21A3CBC60BEC}" type="presOf" srcId="{7A66D6ED-D699-9448-8494-4093AC0C4464}" destId="{C50C6D08-D4CB-B54E-94FB-9A1B4ED6B583}" srcOrd="0" destOrd="0" presId="urn:microsoft.com/office/officeart/2005/8/layout/radial1"/>
    <dgm:cxn modelId="{52B9173F-DA26-AF43-8047-E5654F709037}" type="presOf" srcId="{91C8EB71-D43B-7D4F-9C2E-A6A4CEB35094}" destId="{61E44CCA-C660-C842-9D0E-93744EE7824E}" srcOrd="1" destOrd="0" presId="urn:microsoft.com/office/officeart/2005/8/layout/radial1"/>
    <dgm:cxn modelId="{0A550945-1540-1B49-9F6F-1530ACF0B944}" type="presOf" srcId="{67FC2936-68BE-D540-B8B5-17D59590FC7D}" destId="{C60B851D-B1F6-D549-A1BA-635AF4FDAC32}" srcOrd="0" destOrd="0" presId="urn:microsoft.com/office/officeart/2005/8/layout/radial1"/>
    <dgm:cxn modelId="{CE65D356-82B9-2842-9ED1-EEAE40195059}" type="presOf" srcId="{2929AEF1-8548-F948-BEC7-EE411320E8F7}" destId="{933E7165-1632-7E46-BFA7-7B713D0EF1FD}" srcOrd="0" destOrd="0" presId="urn:microsoft.com/office/officeart/2005/8/layout/radial1"/>
    <dgm:cxn modelId="{78740A58-9357-9C4E-AF96-620ABFBE501C}" type="presOf" srcId="{2B618C14-3F0B-034B-BD74-A3B5628E9F78}" destId="{38468AE5-9349-054D-854F-4691492F0727}" srcOrd="1" destOrd="0" presId="urn:microsoft.com/office/officeart/2005/8/layout/radial1"/>
    <dgm:cxn modelId="{D42BD262-1F36-DA45-99AC-321052FD063F}" type="presOf" srcId="{4EB47F55-2462-5F43-8E2A-3007EED8E365}" destId="{8AEE7B10-92CA-F84E-8223-DCF15A787A2E}" srcOrd="1" destOrd="0" presId="urn:microsoft.com/office/officeart/2005/8/layout/radial1"/>
    <dgm:cxn modelId="{009FA46A-58E0-5C43-BC96-3E6ABAD8B4A1}" type="presOf" srcId="{4EB47F55-2462-5F43-8E2A-3007EED8E365}" destId="{FBF97972-7817-BF43-B704-F59408B726EE}" srcOrd="0" destOrd="0" presId="urn:microsoft.com/office/officeart/2005/8/layout/radial1"/>
    <dgm:cxn modelId="{D8734E7B-676E-AB43-BA25-CECD67324DB5}" type="presOf" srcId="{FEB53504-0BE6-DC45-AAF5-4471170AD616}" destId="{89BB806D-A877-1647-9ED2-7406FF524563}" srcOrd="0" destOrd="0" presId="urn:microsoft.com/office/officeart/2005/8/layout/radial1"/>
    <dgm:cxn modelId="{4A3A3282-5E3A-8C42-9352-7BDD3A4600C8}" type="presOf" srcId="{854D6F93-D8B1-614B-9B11-BF8108A608F8}" destId="{346E6F30-5086-254A-BA13-AD7AFD1D2901}" srcOrd="0" destOrd="0" presId="urn:microsoft.com/office/officeart/2005/8/layout/radial1"/>
    <dgm:cxn modelId="{4CA9E790-DDC4-0542-AF93-115A007954FC}" type="presOf" srcId="{4CD1C47C-D182-BF49-82A9-F4370FAA2E62}" destId="{7E8F0C23-D7A4-9046-BC68-5087596122C8}" srcOrd="0" destOrd="0" presId="urn:microsoft.com/office/officeart/2005/8/layout/radial1"/>
    <dgm:cxn modelId="{92DAD191-70BC-624D-BEC5-EB5E0E0B89AC}" type="presOf" srcId="{F1B224AF-7BB7-2F47-9027-4EBA1175A975}" destId="{58834E4E-83C1-FA41-94D8-AB7CCE5A5B46}" srcOrd="0" destOrd="0" presId="urn:microsoft.com/office/officeart/2005/8/layout/radial1"/>
    <dgm:cxn modelId="{0B8E3196-F4ED-0448-A97C-01F78B981E42}" srcId="{2929AEF1-8548-F948-BEC7-EE411320E8F7}" destId="{F1B224AF-7BB7-2F47-9027-4EBA1175A975}" srcOrd="3" destOrd="0" parTransId="{854D6F93-D8B1-614B-9B11-BF8108A608F8}" sibTransId="{946CE3F2-B0C2-4A4D-A7FC-9A6E8B68F833}"/>
    <dgm:cxn modelId="{27753099-6A63-4545-A09F-93B1AE9D65AA}" srcId="{2929AEF1-8548-F948-BEC7-EE411320E8F7}" destId="{FEB53504-0BE6-DC45-AAF5-4471170AD616}" srcOrd="4" destOrd="0" parTransId="{2B618C14-3F0B-034B-BD74-A3B5628E9F78}" sibTransId="{6401F476-BB4D-4944-AD8E-842E2EC73DC9}"/>
    <dgm:cxn modelId="{1611C1E7-B0B3-A841-BE9C-85290C6C159F}" type="presOf" srcId="{854D6F93-D8B1-614B-9B11-BF8108A608F8}" destId="{162A0081-D5DB-084D-9DB1-14315B7735BE}" srcOrd="1" destOrd="0" presId="urn:microsoft.com/office/officeart/2005/8/layout/radial1"/>
    <dgm:cxn modelId="{DE2F84EA-A3D6-5B45-B487-19321640262B}" srcId="{2929AEF1-8548-F948-BEC7-EE411320E8F7}" destId="{67FC2936-68BE-D540-B8B5-17D59590FC7D}" srcOrd="2" destOrd="0" parTransId="{91C8EB71-D43B-7D4F-9C2E-A6A4CEB35094}" sibTransId="{65712633-B609-7A4A-9785-58B250776232}"/>
    <dgm:cxn modelId="{86D1AAEF-9919-0749-84CE-6C153C7BE6A5}" srcId="{4CD1C47C-D182-BF49-82A9-F4370FAA2E62}" destId="{2929AEF1-8548-F948-BEC7-EE411320E8F7}" srcOrd="0" destOrd="0" parTransId="{B573A880-85D6-FE4E-A5B8-8A2B1A77582F}" sibTransId="{22A99283-6008-2D45-B72D-03518819F2EE}"/>
    <dgm:cxn modelId="{E44966F3-6537-2249-93E6-AB16B5B81949}" srcId="{2929AEF1-8548-F948-BEC7-EE411320E8F7}" destId="{7A66D6ED-D699-9448-8494-4093AC0C4464}" srcOrd="0" destOrd="0" parTransId="{4EB47F55-2462-5F43-8E2A-3007EED8E365}" sibTransId="{0E621D73-8D2E-C84A-9210-E7525EDB9395}"/>
    <dgm:cxn modelId="{EFA7BEF8-6BEA-F040-8DF2-2A2DF3D75E0A}" srcId="{2929AEF1-8548-F948-BEC7-EE411320E8F7}" destId="{8DD7E46A-FA5A-E14D-BFC1-D974D10AB700}" srcOrd="1" destOrd="0" parTransId="{7D03D196-202C-8D48-B7F1-BD717223153E}" sibTransId="{8E63B640-8729-584E-B1B8-FD0FF0E5A5B4}"/>
    <dgm:cxn modelId="{274E3BFB-0DF9-4B48-84FB-7BB7524CDF88}" type="presOf" srcId="{7D03D196-202C-8D48-B7F1-BD717223153E}" destId="{2A793DB7-E4E1-1A42-A91A-FDFB0148482D}" srcOrd="1" destOrd="0" presId="urn:microsoft.com/office/officeart/2005/8/layout/radial1"/>
    <dgm:cxn modelId="{7D638A34-27AD-1E43-B17E-381E13522A71}" type="presParOf" srcId="{7E8F0C23-D7A4-9046-BC68-5087596122C8}" destId="{933E7165-1632-7E46-BFA7-7B713D0EF1FD}" srcOrd="0" destOrd="0" presId="urn:microsoft.com/office/officeart/2005/8/layout/radial1"/>
    <dgm:cxn modelId="{99E724E3-20F2-8E48-B50F-53E824755D60}" type="presParOf" srcId="{7E8F0C23-D7A4-9046-BC68-5087596122C8}" destId="{FBF97972-7817-BF43-B704-F59408B726EE}" srcOrd="1" destOrd="0" presId="urn:microsoft.com/office/officeart/2005/8/layout/radial1"/>
    <dgm:cxn modelId="{CCB92F5A-8B6C-3A47-A14C-95FE7AFE7B4B}" type="presParOf" srcId="{FBF97972-7817-BF43-B704-F59408B726EE}" destId="{8AEE7B10-92CA-F84E-8223-DCF15A787A2E}" srcOrd="0" destOrd="0" presId="urn:microsoft.com/office/officeart/2005/8/layout/radial1"/>
    <dgm:cxn modelId="{85251400-CE15-464F-9779-BCBD9DB6FA93}" type="presParOf" srcId="{7E8F0C23-D7A4-9046-BC68-5087596122C8}" destId="{C50C6D08-D4CB-B54E-94FB-9A1B4ED6B583}" srcOrd="2" destOrd="0" presId="urn:microsoft.com/office/officeart/2005/8/layout/radial1"/>
    <dgm:cxn modelId="{1E434EA1-DF6F-FA4D-A925-839A7BD3D5A7}" type="presParOf" srcId="{7E8F0C23-D7A4-9046-BC68-5087596122C8}" destId="{C0679983-B41D-8A48-96F3-4F2529132720}" srcOrd="3" destOrd="0" presId="urn:microsoft.com/office/officeart/2005/8/layout/radial1"/>
    <dgm:cxn modelId="{DD425F08-C6CE-5548-80DC-8CA00881600B}" type="presParOf" srcId="{C0679983-B41D-8A48-96F3-4F2529132720}" destId="{2A793DB7-E4E1-1A42-A91A-FDFB0148482D}" srcOrd="0" destOrd="0" presId="urn:microsoft.com/office/officeart/2005/8/layout/radial1"/>
    <dgm:cxn modelId="{7E22F99E-59BC-7A43-B1D4-C2F070D591E4}" type="presParOf" srcId="{7E8F0C23-D7A4-9046-BC68-5087596122C8}" destId="{01954CFD-6C38-F24E-BF69-3B4CC7F1D7E0}" srcOrd="4" destOrd="0" presId="urn:microsoft.com/office/officeart/2005/8/layout/radial1"/>
    <dgm:cxn modelId="{B0BB986E-CCBA-944F-B91F-6F0CBDC96495}" type="presParOf" srcId="{7E8F0C23-D7A4-9046-BC68-5087596122C8}" destId="{1A8100DA-193C-0E45-A155-1334AC31A501}" srcOrd="5" destOrd="0" presId="urn:microsoft.com/office/officeart/2005/8/layout/radial1"/>
    <dgm:cxn modelId="{B654927F-DDAC-C54E-9F4C-82D3C5AC95D2}" type="presParOf" srcId="{1A8100DA-193C-0E45-A155-1334AC31A501}" destId="{61E44CCA-C660-C842-9D0E-93744EE7824E}" srcOrd="0" destOrd="0" presId="urn:microsoft.com/office/officeart/2005/8/layout/radial1"/>
    <dgm:cxn modelId="{8E4B5E14-BA85-5045-AA84-702B8E31734C}" type="presParOf" srcId="{7E8F0C23-D7A4-9046-BC68-5087596122C8}" destId="{C60B851D-B1F6-D549-A1BA-635AF4FDAC32}" srcOrd="6" destOrd="0" presId="urn:microsoft.com/office/officeart/2005/8/layout/radial1"/>
    <dgm:cxn modelId="{DC49D184-771C-074F-9ABD-5A4FCE1F8B17}" type="presParOf" srcId="{7E8F0C23-D7A4-9046-BC68-5087596122C8}" destId="{346E6F30-5086-254A-BA13-AD7AFD1D2901}" srcOrd="7" destOrd="0" presId="urn:microsoft.com/office/officeart/2005/8/layout/radial1"/>
    <dgm:cxn modelId="{722A2436-2B72-5A45-9605-0D565C718F92}" type="presParOf" srcId="{346E6F30-5086-254A-BA13-AD7AFD1D2901}" destId="{162A0081-D5DB-084D-9DB1-14315B7735BE}" srcOrd="0" destOrd="0" presId="urn:microsoft.com/office/officeart/2005/8/layout/radial1"/>
    <dgm:cxn modelId="{6021C033-6073-6142-9E46-1E22DC44A818}" type="presParOf" srcId="{7E8F0C23-D7A4-9046-BC68-5087596122C8}" destId="{58834E4E-83C1-FA41-94D8-AB7CCE5A5B46}" srcOrd="8" destOrd="0" presId="urn:microsoft.com/office/officeart/2005/8/layout/radial1"/>
    <dgm:cxn modelId="{C6E88002-3ECA-254B-B6E9-B9F8565A69B0}" type="presParOf" srcId="{7E8F0C23-D7A4-9046-BC68-5087596122C8}" destId="{5D5D67BB-31FA-F04B-BF5B-C30F4D83510A}" srcOrd="9" destOrd="0" presId="urn:microsoft.com/office/officeart/2005/8/layout/radial1"/>
    <dgm:cxn modelId="{9BCB2729-EBF5-AC4D-ACF1-FB3D8A2C6FEA}" type="presParOf" srcId="{5D5D67BB-31FA-F04B-BF5B-C30F4D83510A}" destId="{38468AE5-9349-054D-854F-4691492F0727}" srcOrd="0" destOrd="0" presId="urn:microsoft.com/office/officeart/2005/8/layout/radial1"/>
    <dgm:cxn modelId="{18BDB00B-EF8A-AE4F-876D-EDF268A99CD9}" type="presParOf" srcId="{7E8F0C23-D7A4-9046-BC68-5087596122C8}" destId="{89BB806D-A877-1647-9ED2-7406FF524563}" srcOrd="10" destOrd="0" presId="urn:microsoft.com/office/officeart/2005/8/layout/radial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3E7165-1632-7E46-BFA7-7B713D0EF1FD}">
      <dsp:nvSpPr>
        <dsp:cNvPr id="0" name=""/>
        <dsp:cNvSpPr/>
      </dsp:nvSpPr>
      <dsp:spPr>
        <a:xfrm>
          <a:off x="2993727" y="1799866"/>
          <a:ext cx="1381720" cy="1381720"/>
        </a:xfrm>
        <a:prstGeom prst="ellipse">
          <a:avLst/>
        </a:prstGeom>
        <a:solidFill>
          <a:schemeClr val="bg1">
            <a:lumMod val="50000"/>
            <a:lumOff val="5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 dirty="0"/>
            <a:t>Smart home</a:t>
          </a:r>
        </a:p>
      </dsp:txBody>
      <dsp:txXfrm>
        <a:off x="3196075" y="2002214"/>
        <a:ext cx="977024" cy="977024"/>
      </dsp:txXfrm>
    </dsp:sp>
    <dsp:sp modelId="{FBF97972-7817-BF43-B704-F59408B726EE}">
      <dsp:nvSpPr>
        <dsp:cNvPr id="0" name=""/>
        <dsp:cNvSpPr/>
      </dsp:nvSpPr>
      <dsp:spPr>
        <a:xfrm rot="16200000">
          <a:off x="3476654" y="1575058"/>
          <a:ext cx="415866" cy="33750"/>
        </a:xfrm>
        <a:custGeom>
          <a:avLst/>
          <a:gdLst/>
          <a:ahLst/>
          <a:cxnLst/>
          <a:rect l="0" t="0" r="0" b="0"/>
          <a:pathLst>
            <a:path>
              <a:moveTo>
                <a:pt x="0" y="16875"/>
              </a:moveTo>
              <a:lnTo>
                <a:pt x="415866" y="16875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3674190" y="1581536"/>
        <a:ext cx="20793" cy="20793"/>
      </dsp:txXfrm>
    </dsp:sp>
    <dsp:sp modelId="{C50C6D08-D4CB-B54E-94FB-9A1B4ED6B583}">
      <dsp:nvSpPr>
        <dsp:cNvPr id="0" name=""/>
        <dsp:cNvSpPr/>
      </dsp:nvSpPr>
      <dsp:spPr>
        <a:xfrm>
          <a:off x="2993727" y="2279"/>
          <a:ext cx="1381720" cy="1381720"/>
        </a:xfrm>
        <a:prstGeom prst="ellipse">
          <a:avLst/>
        </a:prstGeom>
        <a:solidFill>
          <a:schemeClr val="tx1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>
              <a:solidFill>
                <a:schemeClr val="bg1"/>
              </a:solidFill>
            </a:rPr>
            <a:t>Task automation</a:t>
          </a:r>
        </a:p>
      </dsp:txBody>
      <dsp:txXfrm>
        <a:off x="3196075" y="204627"/>
        <a:ext cx="977024" cy="977024"/>
      </dsp:txXfrm>
    </dsp:sp>
    <dsp:sp modelId="{C0679983-B41D-8A48-96F3-4F2529132720}">
      <dsp:nvSpPr>
        <dsp:cNvPr id="0" name=""/>
        <dsp:cNvSpPr/>
      </dsp:nvSpPr>
      <dsp:spPr>
        <a:xfrm rot="20520000">
          <a:off x="4331457" y="2196109"/>
          <a:ext cx="415866" cy="33750"/>
        </a:xfrm>
        <a:custGeom>
          <a:avLst/>
          <a:gdLst/>
          <a:ahLst/>
          <a:cxnLst/>
          <a:rect l="0" t="0" r="0" b="0"/>
          <a:pathLst>
            <a:path>
              <a:moveTo>
                <a:pt x="0" y="16875"/>
              </a:moveTo>
              <a:lnTo>
                <a:pt x="415866" y="16875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4528994" y="2202587"/>
        <a:ext cx="20793" cy="20793"/>
      </dsp:txXfrm>
    </dsp:sp>
    <dsp:sp modelId="{01954CFD-6C38-F24E-BF69-3B4CC7F1D7E0}">
      <dsp:nvSpPr>
        <dsp:cNvPr id="0" name=""/>
        <dsp:cNvSpPr/>
      </dsp:nvSpPr>
      <dsp:spPr>
        <a:xfrm>
          <a:off x="4703333" y="1244381"/>
          <a:ext cx="1381720" cy="1381720"/>
        </a:xfrm>
        <a:prstGeom prst="ellipse">
          <a:avLst/>
        </a:prstGeom>
        <a:solidFill>
          <a:schemeClr val="tx1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>
              <a:solidFill>
                <a:schemeClr val="bg1"/>
              </a:solidFill>
            </a:rPr>
            <a:t>Activity monitoring</a:t>
          </a:r>
        </a:p>
      </dsp:txBody>
      <dsp:txXfrm>
        <a:off x="4905681" y="1446729"/>
        <a:ext cx="977024" cy="977024"/>
      </dsp:txXfrm>
    </dsp:sp>
    <dsp:sp modelId="{1A8100DA-193C-0E45-A155-1334AC31A501}">
      <dsp:nvSpPr>
        <dsp:cNvPr id="0" name=""/>
        <dsp:cNvSpPr/>
      </dsp:nvSpPr>
      <dsp:spPr>
        <a:xfrm rot="3240000">
          <a:off x="4004951" y="3200990"/>
          <a:ext cx="415866" cy="33750"/>
        </a:xfrm>
        <a:custGeom>
          <a:avLst/>
          <a:gdLst/>
          <a:ahLst/>
          <a:cxnLst/>
          <a:rect l="0" t="0" r="0" b="0"/>
          <a:pathLst>
            <a:path>
              <a:moveTo>
                <a:pt x="0" y="16875"/>
              </a:moveTo>
              <a:lnTo>
                <a:pt x="415866" y="16875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4202488" y="3207469"/>
        <a:ext cx="20793" cy="20793"/>
      </dsp:txXfrm>
    </dsp:sp>
    <dsp:sp modelId="{C60B851D-B1F6-D549-A1BA-635AF4FDAC32}">
      <dsp:nvSpPr>
        <dsp:cNvPr id="0" name=""/>
        <dsp:cNvSpPr/>
      </dsp:nvSpPr>
      <dsp:spPr>
        <a:xfrm>
          <a:off x="4050322" y="3254144"/>
          <a:ext cx="1381720" cy="1381720"/>
        </a:xfrm>
        <a:prstGeom prst="ellipse">
          <a:avLst/>
        </a:prstGeom>
        <a:solidFill>
          <a:schemeClr val="tx1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>
              <a:solidFill>
                <a:schemeClr val="bg1"/>
              </a:solidFill>
            </a:rPr>
            <a:t>Health monitoring</a:t>
          </a:r>
        </a:p>
      </dsp:txBody>
      <dsp:txXfrm>
        <a:off x="4252670" y="3456492"/>
        <a:ext cx="977024" cy="977024"/>
      </dsp:txXfrm>
    </dsp:sp>
    <dsp:sp modelId="{346E6F30-5086-254A-BA13-AD7AFD1D2901}">
      <dsp:nvSpPr>
        <dsp:cNvPr id="0" name=""/>
        <dsp:cNvSpPr/>
      </dsp:nvSpPr>
      <dsp:spPr>
        <a:xfrm rot="7560000">
          <a:off x="2948356" y="3200990"/>
          <a:ext cx="415866" cy="33750"/>
        </a:xfrm>
        <a:custGeom>
          <a:avLst/>
          <a:gdLst/>
          <a:ahLst/>
          <a:cxnLst/>
          <a:rect l="0" t="0" r="0" b="0"/>
          <a:pathLst>
            <a:path>
              <a:moveTo>
                <a:pt x="0" y="16875"/>
              </a:moveTo>
              <a:lnTo>
                <a:pt x="415866" y="16875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 rot="10800000">
        <a:off x="3145893" y="3207469"/>
        <a:ext cx="20793" cy="20793"/>
      </dsp:txXfrm>
    </dsp:sp>
    <dsp:sp modelId="{58834E4E-83C1-FA41-94D8-AB7CCE5A5B46}">
      <dsp:nvSpPr>
        <dsp:cNvPr id="0" name=""/>
        <dsp:cNvSpPr/>
      </dsp:nvSpPr>
      <dsp:spPr>
        <a:xfrm>
          <a:off x="1937132" y="3254144"/>
          <a:ext cx="1381720" cy="1381720"/>
        </a:xfrm>
        <a:prstGeom prst="ellipse">
          <a:avLst/>
        </a:prstGeom>
        <a:solidFill>
          <a:schemeClr val="tx1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>
              <a:solidFill>
                <a:schemeClr val="bg1"/>
              </a:solidFill>
            </a:rPr>
            <a:t>Emergency monitoring</a:t>
          </a:r>
        </a:p>
      </dsp:txBody>
      <dsp:txXfrm>
        <a:off x="2139480" y="3456492"/>
        <a:ext cx="977024" cy="977024"/>
      </dsp:txXfrm>
    </dsp:sp>
    <dsp:sp modelId="{5D5D67BB-31FA-F04B-BF5B-C30F4D83510A}">
      <dsp:nvSpPr>
        <dsp:cNvPr id="0" name=""/>
        <dsp:cNvSpPr/>
      </dsp:nvSpPr>
      <dsp:spPr>
        <a:xfrm rot="11880000">
          <a:off x="2621851" y="2196109"/>
          <a:ext cx="415866" cy="33750"/>
        </a:xfrm>
        <a:custGeom>
          <a:avLst/>
          <a:gdLst/>
          <a:ahLst/>
          <a:cxnLst/>
          <a:rect l="0" t="0" r="0" b="0"/>
          <a:pathLst>
            <a:path>
              <a:moveTo>
                <a:pt x="0" y="16875"/>
              </a:moveTo>
              <a:lnTo>
                <a:pt x="415866" y="16875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 rot="10800000">
        <a:off x="2819387" y="2202587"/>
        <a:ext cx="20793" cy="20793"/>
      </dsp:txXfrm>
    </dsp:sp>
    <dsp:sp modelId="{89BB806D-A877-1647-9ED2-7406FF524563}">
      <dsp:nvSpPr>
        <dsp:cNvPr id="0" name=""/>
        <dsp:cNvSpPr/>
      </dsp:nvSpPr>
      <dsp:spPr>
        <a:xfrm>
          <a:off x="1284120" y="1244381"/>
          <a:ext cx="1381720" cy="1381720"/>
        </a:xfrm>
        <a:prstGeom prst="ellipse">
          <a:avLst/>
        </a:prstGeom>
        <a:solidFill>
          <a:schemeClr val="tx1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>
              <a:solidFill>
                <a:schemeClr val="bg1"/>
              </a:solidFill>
            </a:rPr>
            <a:t>Social connectivity</a:t>
          </a:r>
        </a:p>
      </dsp:txBody>
      <dsp:txXfrm>
        <a:off x="1486468" y="1446729"/>
        <a:ext cx="977024" cy="9770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4E0E45-4815-B743-8787-3A1AE779ADD5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22ADF9-2522-C14B-884D-C1BB37BA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872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2ADF9-2522-C14B-884D-C1BB37BAE46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638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Quality of life</a:t>
            </a:r>
          </a:p>
          <a:p>
            <a:r>
              <a:rPr lang="en-US" dirty="0"/>
              <a:t>Who is getting the data and what are they doing with it?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2ADF9-2522-C14B-884D-C1BB37BAE46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924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u="sng" dirty="0"/>
              <a:t>Informed consent</a:t>
            </a:r>
          </a:p>
          <a:p>
            <a:r>
              <a:rPr lang="en-US" dirty="0"/>
              <a:t>Elderly people haven’t grown up with technology</a:t>
            </a:r>
          </a:p>
          <a:p>
            <a:r>
              <a:rPr lang="en-US" dirty="0"/>
              <a:t>Sometimes the people who are most in need of the technology are the people who are least able to consent to the data being collected</a:t>
            </a:r>
          </a:p>
          <a:p>
            <a:endParaRPr lang="en-US" dirty="0"/>
          </a:p>
          <a:p>
            <a:r>
              <a:rPr lang="en-US" u="sng" dirty="0"/>
              <a:t>Data security</a:t>
            </a:r>
          </a:p>
          <a:p>
            <a:r>
              <a:rPr lang="en-US" dirty="0"/>
              <a:t>Wasn’t sure if this was an ethical issue but perhaps it is because of the types of information being collected and the fact it is a more vulnerable demographic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2ADF9-2522-C14B-884D-C1BB37BAE46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741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Benefits of the technology</a:t>
            </a:r>
          </a:p>
          <a:p>
            <a:r>
              <a:rPr lang="en-US" dirty="0"/>
              <a:t>The issue that stood out to me most was….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2ADF9-2522-C14B-884D-C1BB37BAE4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4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007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6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423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93326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2491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382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8939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6332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58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810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115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50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449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58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487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0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4B0C4DB-D637-7244-B5C1-B8336D2C3F04}" type="datetimeFigureOut">
              <a:rPr lang="en-US" smtClean="0"/>
              <a:t>11/25/22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6BDE8-8E86-FF4B-B31A-D49ACD7B2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5522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DCC67-F0E1-3131-B266-2B0A5C2D8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4752399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/>
              <a:t>Smart Homes for Elderly People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1095A6-23A8-4112-F790-B38AFAD848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6" y="4777380"/>
            <a:ext cx="4752398" cy="861420"/>
          </a:xfrm>
        </p:spPr>
        <p:txBody>
          <a:bodyPr>
            <a:normAutofit/>
          </a:bodyPr>
          <a:lstStyle/>
          <a:p>
            <a:r>
              <a:rPr lang="en-US"/>
              <a:t>Data Ethics</a:t>
            </a:r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D17AF017-3394-449B-9799-1D5872E49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2449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A99014-83D8-4069-95E5-EE10EF7BD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00109" y="0"/>
            <a:ext cx="4991892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8EB12EFB-264D-4268-950C-7C0D5FCDF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53900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4B833AE-D64C-48FC-9476-4F3074098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Graphic 6" descr="House">
            <a:extLst>
              <a:ext uri="{FF2B5EF4-FFF2-40B4-BE49-F238E27FC236}">
                <a16:creationId xmlns:a16="http://schemas.microsoft.com/office/drawing/2014/main" id="{57D10B80-AF97-FF65-A919-7086A22F1A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03354" y="2074882"/>
            <a:ext cx="2936836" cy="293683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09040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64748-AA7C-192C-D342-7EF55C581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Smart Homes for Elderly People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32BEFF-DC03-49C3-E788-254D177C1C1F}"/>
              </a:ext>
            </a:extLst>
          </p:cNvPr>
          <p:cNvSpPr txBox="1"/>
          <p:nvPr/>
        </p:nvSpPr>
        <p:spPr>
          <a:xfrm>
            <a:off x="0" y="6604084"/>
            <a:ext cx="54633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Ref: https://</a:t>
            </a:r>
            <a:r>
              <a:rPr lang="en-US" sz="1050" dirty="0" err="1"/>
              <a:t>www.tandfonline.com</a:t>
            </a:r>
            <a:r>
              <a:rPr lang="en-US" sz="1050" dirty="0"/>
              <a:t>/</a:t>
            </a:r>
            <a:r>
              <a:rPr lang="en-US" sz="1050" dirty="0" err="1"/>
              <a:t>doi</a:t>
            </a:r>
            <a:r>
              <a:rPr lang="en-US" sz="1050" dirty="0"/>
              <a:t>/pdf/10.1080/17538157.2021.1923500?needAccess=true</a:t>
            </a: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70BF8ACA-FCDB-C0A5-05AD-3E5E9649AD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5830815"/>
              </p:ext>
            </p:extLst>
          </p:nvPr>
        </p:nvGraphicFramePr>
        <p:xfrm>
          <a:off x="-1180007" y="1492764"/>
          <a:ext cx="7369175" cy="46381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E1EA3CC8-8CF9-6CDC-AFF1-4C01423CE229}"/>
              </a:ext>
            </a:extLst>
          </p:cNvPr>
          <p:cNvGrpSpPr/>
          <p:nvPr/>
        </p:nvGrpSpPr>
        <p:grpSpPr>
          <a:xfrm>
            <a:off x="6279159" y="3407552"/>
            <a:ext cx="2440417" cy="1127917"/>
            <a:chOff x="4490658" y="839161"/>
            <a:chExt cx="1286367" cy="1286367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F1ECAFB-A35C-EC8F-A4EA-A6B24F47330A}"/>
                </a:ext>
              </a:extLst>
            </p:cNvPr>
            <p:cNvSpPr/>
            <p:nvPr/>
          </p:nvSpPr>
          <p:spPr>
            <a:xfrm>
              <a:off x="4490658" y="839161"/>
              <a:ext cx="1286367" cy="1286367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Oval 6">
              <a:extLst>
                <a:ext uri="{FF2B5EF4-FFF2-40B4-BE49-F238E27FC236}">
                  <a16:creationId xmlns:a16="http://schemas.microsoft.com/office/drawing/2014/main" id="{9CF94AD9-5173-17EE-39FE-1D44B4EF1FA9}"/>
                </a:ext>
              </a:extLst>
            </p:cNvPr>
            <p:cNvSpPr txBox="1"/>
            <p:nvPr/>
          </p:nvSpPr>
          <p:spPr>
            <a:xfrm>
              <a:off x="4679042" y="1027545"/>
              <a:ext cx="909599" cy="90959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" tIns="8255" rIns="8255" bIns="8255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300" kern="1200" dirty="0">
                  <a:solidFill>
                    <a:schemeClr val="bg1"/>
                  </a:solidFill>
                </a:rPr>
                <a:t>Sensors  for activity – locks, doors, furniture, appliances, </a:t>
              </a:r>
              <a:r>
                <a:rPr lang="en-GB" sz="1300" b="1" kern="1200" dirty="0">
                  <a:solidFill>
                    <a:schemeClr val="bg1"/>
                  </a:solidFill>
                </a:rPr>
                <a:t>pillbox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1FF658F-A655-4AB6-4B78-EBF270C45BB0}"/>
              </a:ext>
            </a:extLst>
          </p:cNvPr>
          <p:cNvGrpSpPr/>
          <p:nvPr/>
        </p:nvGrpSpPr>
        <p:grpSpPr>
          <a:xfrm>
            <a:off x="4652858" y="1552630"/>
            <a:ext cx="2440417" cy="788120"/>
            <a:chOff x="4490658" y="839161"/>
            <a:chExt cx="1286367" cy="1286367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BEB312C-C740-5E38-82B4-1E6EB6EDC038}"/>
                </a:ext>
              </a:extLst>
            </p:cNvPr>
            <p:cNvSpPr/>
            <p:nvPr/>
          </p:nvSpPr>
          <p:spPr>
            <a:xfrm>
              <a:off x="4490658" y="839161"/>
              <a:ext cx="1286367" cy="1286367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Oval 6">
              <a:extLst>
                <a:ext uri="{FF2B5EF4-FFF2-40B4-BE49-F238E27FC236}">
                  <a16:creationId xmlns:a16="http://schemas.microsoft.com/office/drawing/2014/main" id="{572FE211-6149-F489-CCBA-467135B5BACA}"/>
                </a:ext>
              </a:extLst>
            </p:cNvPr>
            <p:cNvSpPr txBox="1"/>
            <p:nvPr/>
          </p:nvSpPr>
          <p:spPr>
            <a:xfrm>
              <a:off x="4679042" y="1027545"/>
              <a:ext cx="909599" cy="90959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" tIns="8255" rIns="8255" bIns="8255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300" dirty="0">
                  <a:solidFill>
                    <a:schemeClr val="bg1"/>
                  </a:solidFill>
                </a:rPr>
                <a:t>Heating 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B437A30-2A3E-620A-047D-46417DBFC01D}"/>
              </a:ext>
            </a:extLst>
          </p:cNvPr>
          <p:cNvSpPr txBox="1"/>
          <p:nvPr/>
        </p:nvSpPr>
        <p:spPr>
          <a:xfrm>
            <a:off x="6972400" y="6101127"/>
            <a:ext cx="495113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bg1"/>
                </a:solidFill>
              </a:rPr>
              <a:t>CanaryCare</a:t>
            </a:r>
            <a:r>
              <a:rPr lang="en-US" sz="1600" b="1" dirty="0">
                <a:solidFill>
                  <a:schemeClr val="bg1"/>
                </a:solidFill>
              </a:rPr>
              <a:t>, UK</a:t>
            </a:r>
          </a:p>
          <a:p>
            <a:r>
              <a:rPr lang="en-US" sz="1600" dirty="0">
                <a:solidFill>
                  <a:schemeClr val="bg1"/>
                </a:solidFill>
              </a:rPr>
              <a:t>“Monitors movement and bathroom visits”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B383FE2-E861-4DDA-7ADD-01273393AB9C}"/>
              </a:ext>
            </a:extLst>
          </p:cNvPr>
          <p:cNvGrpSpPr/>
          <p:nvPr/>
        </p:nvGrpSpPr>
        <p:grpSpPr>
          <a:xfrm>
            <a:off x="5004998" y="4671915"/>
            <a:ext cx="2181617" cy="1215286"/>
            <a:chOff x="4490658" y="839161"/>
            <a:chExt cx="1286367" cy="1286367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E4FD53A-338A-817D-0251-B89788E8A5A5}"/>
                </a:ext>
              </a:extLst>
            </p:cNvPr>
            <p:cNvSpPr/>
            <p:nvPr/>
          </p:nvSpPr>
          <p:spPr>
            <a:xfrm>
              <a:off x="4490658" y="839161"/>
              <a:ext cx="1286367" cy="1286367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Oval 6">
              <a:extLst>
                <a:ext uri="{FF2B5EF4-FFF2-40B4-BE49-F238E27FC236}">
                  <a16:creationId xmlns:a16="http://schemas.microsoft.com/office/drawing/2014/main" id="{B62E8D05-82B5-2702-94FE-E411BFFAFAD8}"/>
                </a:ext>
              </a:extLst>
            </p:cNvPr>
            <p:cNvSpPr txBox="1"/>
            <p:nvPr/>
          </p:nvSpPr>
          <p:spPr>
            <a:xfrm>
              <a:off x="4679042" y="1027545"/>
              <a:ext cx="909599" cy="90959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" tIns="8255" rIns="8255" bIns="8255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300" kern="1200" dirty="0">
                  <a:solidFill>
                    <a:schemeClr val="bg1"/>
                  </a:solidFill>
                </a:rPr>
                <a:t>Floors which can detect steps and falls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D1CBA5B-DD3E-8F86-8699-A4348AA63ECD}"/>
              </a:ext>
            </a:extLst>
          </p:cNvPr>
          <p:cNvGrpSpPr/>
          <p:nvPr/>
        </p:nvGrpSpPr>
        <p:grpSpPr>
          <a:xfrm>
            <a:off x="8362186" y="4433336"/>
            <a:ext cx="2440417" cy="1391754"/>
            <a:chOff x="4490658" y="839161"/>
            <a:chExt cx="1286367" cy="1286367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44D207E-B0C6-2CA0-B750-72DF510EE020}"/>
                </a:ext>
              </a:extLst>
            </p:cNvPr>
            <p:cNvSpPr/>
            <p:nvPr/>
          </p:nvSpPr>
          <p:spPr>
            <a:xfrm>
              <a:off x="4490658" y="839161"/>
              <a:ext cx="1286367" cy="1286367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Oval 6">
              <a:extLst>
                <a:ext uri="{FF2B5EF4-FFF2-40B4-BE49-F238E27FC236}">
                  <a16:creationId xmlns:a16="http://schemas.microsoft.com/office/drawing/2014/main" id="{2AB95AD5-323A-2B13-31C3-8A02FAFA7530}"/>
                </a:ext>
              </a:extLst>
            </p:cNvPr>
            <p:cNvSpPr txBox="1"/>
            <p:nvPr/>
          </p:nvSpPr>
          <p:spPr>
            <a:xfrm>
              <a:off x="4679042" y="1027545"/>
              <a:ext cx="909599" cy="90959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" tIns="8255" rIns="8255" bIns="8255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300" dirty="0">
                  <a:solidFill>
                    <a:schemeClr val="bg1"/>
                  </a:solidFill>
                </a:rPr>
                <a:t>Video cameras </a:t>
              </a:r>
            </a:p>
            <a:p>
              <a:pPr marL="285750" lvl="0" indent="-28575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en-GB" sz="1300" dirty="0">
                  <a:solidFill>
                    <a:schemeClr val="bg1"/>
                  </a:solidFill>
                </a:rPr>
                <a:t>Fall detection</a:t>
              </a:r>
            </a:p>
            <a:p>
              <a:pPr marL="285750" lvl="0" indent="-28575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en-GB" sz="1300" dirty="0">
                  <a:solidFill>
                    <a:schemeClr val="bg1"/>
                  </a:solidFill>
                </a:rPr>
                <a:t>Movement</a:t>
              </a:r>
            </a:p>
            <a:p>
              <a:pPr marL="285750" lvl="0" indent="-28575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en-GB" sz="1300" dirty="0">
                  <a:solidFill>
                    <a:schemeClr val="bg1"/>
                  </a:solidFill>
                </a:rPr>
                <a:t>General health</a:t>
              </a:r>
              <a:endParaRPr lang="en-GB" sz="1300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93E2CFB-A5C3-09FB-A8DE-A5BC0C0692D0}"/>
              </a:ext>
            </a:extLst>
          </p:cNvPr>
          <p:cNvGrpSpPr/>
          <p:nvPr/>
        </p:nvGrpSpPr>
        <p:grpSpPr>
          <a:xfrm>
            <a:off x="9176302" y="3257976"/>
            <a:ext cx="2440417" cy="942454"/>
            <a:chOff x="4490658" y="839161"/>
            <a:chExt cx="1286367" cy="1286367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2945D1E-9FD0-24CB-6B2A-7AA373ECB19F}"/>
                </a:ext>
              </a:extLst>
            </p:cNvPr>
            <p:cNvSpPr/>
            <p:nvPr/>
          </p:nvSpPr>
          <p:spPr>
            <a:xfrm>
              <a:off x="4490658" y="839161"/>
              <a:ext cx="1286367" cy="1286367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Oval 6">
              <a:extLst>
                <a:ext uri="{FF2B5EF4-FFF2-40B4-BE49-F238E27FC236}">
                  <a16:creationId xmlns:a16="http://schemas.microsoft.com/office/drawing/2014/main" id="{90217C56-B811-3A0F-BDB0-4093F70B2D8F}"/>
                </a:ext>
              </a:extLst>
            </p:cNvPr>
            <p:cNvSpPr txBox="1"/>
            <p:nvPr/>
          </p:nvSpPr>
          <p:spPr>
            <a:xfrm>
              <a:off x="4679042" y="1027545"/>
              <a:ext cx="909599" cy="90959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" tIns="8255" rIns="8255" bIns="8255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300" dirty="0">
                  <a:solidFill>
                    <a:schemeClr val="bg1"/>
                  </a:solidFill>
                </a:rPr>
                <a:t>Emergency buttons</a:t>
              </a:r>
              <a:endParaRPr lang="en-GB" sz="1300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DD6757F-0F3C-2894-7857-4502796801B3}"/>
              </a:ext>
            </a:extLst>
          </p:cNvPr>
          <p:cNvGrpSpPr/>
          <p:nvPr/>
        </p:nvGrpSpPr>
        <p:grpSpPr>
          <a:xfrm>
            <a:off x="6735885" y="2233402"/>
            <a:ext cx="2440417" cy="715749"/>
            <a:chOff x="4490658" y="839161"/>
            <a:chExt cx="1286367" cy="1286367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0E88EDB-F57F-F89A-3480-9826B75FA28D}"/>
                </a:ext>
              </a:extLst>
            </p:cNvPr>
            <p:cNvSpPr/>
            <p:nvPr/>
          </p:nvSpPr>
          <p:spPr>
            <a:xfrm>
              <a:off x="4490658" y="839161"/>
              <a:ext cx="1286367" cy="1286367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2" name="Oval 6">
              <a:extLst>
                <a:ext uri="{FF2B5EF4-FFF2-40B4-BE49-F238E27FC236}">
                  <a16:creationId xmlns:a16="http://schemas.microsoft.com/office/drawing/2014/main" id="{44CBCE31-09FF-51CE-388E-A8CF7FBFABB1}"/>
                </a:ext>
              </a:extLst>
            </p:cNvPr>
            <p:cNvSpPr txBox="1"/>
            <p:nvPr/>
          </p:nvSpPr>
          <p:spPr>
            <a:xfrm>
              <a:off x="4679042" y="1027545"/>
              <a:ext cx="909599" cy="90959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" tIns="8255" rIns="8255" bIns="8255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300" kern="1200" dirty="0">
                  <a:solidFill>
                    <a:schemeClr val="bg1"/>
                  </a:solidFill>
                </a:rPr>
                <a:t>Lighting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AADAFC5-18B0-00E6-CB9A-50CC0C75CDC3}"/>
              </a:ext>
            </a:extLst>
          </p:cNvPr>
          <p:cNvGrpSpPr/>
          <p:nvPr/>
        </p:nvGrpSpPr>
        <p:grpSpPr>
          <a:xfrm>
            <a:off x="9176302" y="1561097"/>
            <a:ext cx="2440417" cy="788120"/>
            <a:chOff x="4490658" y="839161"/>
            <a:chExt cx="1286367" cy="1286367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4018D01-1591-2BF6-8762-1C86A53E2CEF}"/>
                </a:ext>
              </a:extLst>
            </p:cNvPr>
            <p:cNvSpPr/>
            <p:nvPr/>
          </p:nvSpPr>
          <p:spPr>
            <a:xfrm>
              <a:off x="4490658" y="839161"/>
              <a:ext cx="1286367" cy="1286367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5" name="Oval 6">
              <a:extLst>
                <a:ext uri="{FF2B5EF4-FFF2-40B4-BE49-F238E27FC236}">
                  <a16:creationId xmlns:a16="http://schemas.microsoft.com/office/drawing/2014/main" id="{21BD769F-0042-D89E-5732-9FBD1C79D64B}"/>
                </a:ext>
              </a:extLst>
            </p:cNvPr>
            <p:cNvSpPr txBox="1"/>
            <p:nvPr/>
          </p:nvSpPr>
          <p:spPr>
            <a:xfrm>
              <a:off x="4679042" y="1027545"/>
              <a:ext cx="909599" cy="90959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" tIns="8255" rIns="8255" bIns="8255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300" dirty="0">
                  <a:solidFill>
                    <a:schemeClr val="bg1"/>
                  </a:solidFill>
                </a:rPr>
                <a:t>Sensors for safety – CO, smoke, flood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9556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D10C-D6F4-FA1F-3C6A-87AE74D2D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Ethical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E3DC2-7648-3BA5-2CF4-833ED33DC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34125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b="1" i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Privacy </a:t>
            </a:r>
          </a:p>
          <a:p>
            <a:r>
              <a:rPr lang="en-GB" sz="1800" b="0" i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Informed consent</a:t>
            </a:r>
          </a:p>
          <a:p>
            <a:pPr lvl="1"/>
            <a:r>
              <a:rPr lang="en-GB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Privacy and technology are both complex issues</a:t>
            </a:r>
          </a:p>
          <a:p>
            <a:pPr lvl="1"/>
            <a:r>
              <a:rPr lang="en-GB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Cognitive impairment such as dementia</a:t>
            </a:r>
          </a:p>
          <a:p>
            <a:r>
              <a:rPr lang="en-GB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Who accesses the </a:t>
            </a:r>
            <a:r>
              <a:rPr lang="en-GB" sz="18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data?</a:t>
            </a:r>
          </a:p>
          <a:p>
            <a:r>
              <a:rPr lang="en-GB" sz="18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</a:t>
            </a:r>
            <a:r>
              <a:rPr lang="en-GB" sz="1800" b="0" i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ealing </a:t>
            </a:r>
            <a:r>
              <a:rPr lang="en-GB" sz="1800" b="0" i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with multiple occupants and visitors, </a:t>
            </a:r>
            <a:r>
              <a:rPr lang="en-GB" sz="1800" b="0" i="0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eg</a:t>
            </a:r>
            <a:r>
              <a:rPr lang="en-GB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800" b="0" i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children or non-consenting adults</a:t>
            </a:r>
            <a:endParaRPr lang="en-GB" sz="1800" b="1" i="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GB" sz="1800" b="1" i="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GB" sz="2400" b="1" i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Data security</a:t>
            </a:r>
          </a:p>
          <a:p>
            <a:r>
              <a:rPr lang="en-GB" sz="1800" b="0" i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GB" sz="1800" b="0" i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Wingdings" pitchFamily="2" charset="2"/>
              </a:rPr>
              <a:t>identity theft is a high risk on a vulnerable demographic</a:t>
            </a:r>
          </a:p>
          <a:p>
            <a:endParaRPr lang="en-GB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  <a:sym typeface="Wingdings" pitchFamily="2" charset="2"/>
            </a:endParaRPr>
          </a:p>
          <a:p>
            <a:pPr lvl="1"/>
            <a:endParaRPr lang="en-GB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GB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GB" sz="1800" b="0" i="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ABAF59-B7B8-9623-2075-9F0E19537A74}"/>
              </a:ext>
            </a:extLst>
          </p:cNvPr>
          <p:cNvSpPr txBox="1"/>
          <p:nvPr/>
        </p:nvSpPr>
        <p:spPr>
          <a:xfrm>
            <a:off x="366440" y="6423901"/>
            <a:ext cx="118255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i="1" dirty="0"/>
              <a:t>Ref 1: </a:t>
            </a:r>
            <a:r>
              <a:rPr lang="en-GB" sz="1000" i="1" dirty="0" err="1"/>
              <a:t>Pireh</a:t>
            </a:r>
            <a:r>
              <a:rPr lang="en-GB" sz="1000" i="1" dirty="0"/>
              <a:t> Pirzada, Adriana Wilde, Gayle </a:t>
            </a:r>
            <a:r>
              <a:rPr lang="en-GB" sz="1000" i="1" dirty="0" err="1"/>
              <a:t>Helane</a:t>
            </a:r>
            <a:r>
              <a:rPr lang="en-GB" sz="1000" i="1" dirty="0"/>
              <a:t> Doherty &amp; David Harris-</a:t>
            </a:r>
            <a:r>
              <a:rPr lang="en-GB" sz="1000" i="1" dirty="0" err="1"/>
              <a:t>Birtill</a:t>
            </a:r>
            <a:r>
              <a:rPr lang="en-GB" sz="1000" i="1" dirty="0"/>
              <a:t> (2022) Ethics and acceptance of smart homes for older adults, Informatics for Health and Social Care, 47:1, 10-37, DOI: 10.1080/17538157.2021.1923500</a:t>
            </a:r>
            <a:endParaRPr lang="en-US" sz="1000" i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8348A4-5030-5AB9-CA0C-0B57940FD93A}"/>
              </a:ext>
            </a:extLst>
          </p:cNvPr>
          <p:cNvSpPr txBox="1"/>
          <p:nvPr/>
        </p:nvSpPr>
        <p:spPr>
          <a:xfrm>
            <a:off x="8072438" y="2328863"/>
            <a:ext cx="375807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Side-notes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b="0" i="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0" i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Study showed that men were less concerned than women about privacy related to obtrusive assistive technologies (ref 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b="0" i="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People in poor health were more concerned about the benefits of the technology than privacy (ref 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59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D10C-D6F4-FA1F-3C6A-87AE74D2D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Ethical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E3DC2-7648-3BA5-2CF4-833ED33DC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388" y="1700214"/>
            <a:ext cx="9249753" cy="45481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Benefits of the technology</a:t>
            </a:r>
          </a:p>
          <a:p>
            <a:r>
              <a:rPr lang="en-GB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Who is the data produced benefitting?</a:t>
            </a:r>
          </a:p>
          <a:p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 the technologies really improve quality of life? </a:t>
            </a:r>
          </a:p>
          <a:p>
            <a:pPr lvl="1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Is this based on real data or lab testing?</a:t>
            </a:r>
          </a:p>
          <a:p>
            <a:pPr marL="0" indent="0">
              <a:buNone/>
            </a:pPr>
            <a:endParaRPr lang="en-GB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GB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Data bias</a:t>
            </a:r>
          </a:p>
          <a:p>
            <a:r>
              <a:rPr lang="en-GB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Data used to train the machine learning systems is often non-representative (ref 2)</a:t>
            </a:r>
          </a:p>
          <a:p>
            <a:pPr lvl="1"/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More older males than females use smart technology</a:t>
            </a:r>
          </a:p>
          <a:p>
            <a:pPr lvl="1"/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Smart home data often collected from people &lt; 65 years old</a:t>
            </a:r>
          </a:p>
          <a:p>
            <a:pPr lvl="1">
              <a:buFontTx/>
              <a:buChar char="-"/>
            </a:pPr>
            <a:endParaRPr lang="en-GB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>
              <a:buFontTx/>
              <a:buChar char="-"/>
            </a:pPr>
            <a:endParaRPr lang="en-GB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buFontTx/>
              <a:buChar char="-"/>
            </a:pPr>
            <a:endParaRPr lang="en-GB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GB" sz="1800" b="0" i="0" dirty="0"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460A14-F5BE-319E-19BF-5646FD974905}"/>
              </a:ext>
            </a:extLst>
          </p:cNvPr>
          <p:cNvSpPr txBox="1"/>
          <p:nvPr/>
        </p:nvSpPr>
        <p:spPr>
          <a:xfrm>
            <a:off x="83939" y="6483350"/>
            <a:ext cx="1202412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i="1" dirty="0"/>
              <a:t>Ref 2: https://</a:t>
            </a:r>
            <a:r>
              <a:rPr lang="en-US" sz="1000" i="1" dirty="0" err="1"/>
              <a:t>oda.oslomet.no</a:t>
            </a:r>
            <a:r>
              <a:rPr lang="en-US" sz="1000" i="1" dirty="0"/>
              <a:t>/</a:t>
            </a:r>
            <a:r>
              <a:rPr lang="en-US" sz="1000" i="1" dirty="0" err="1"/>
              <a:t>oda-xmlui</a:t>
            </a:r>
            <a:r>
              <a:rPr lang="en-US" sz="1000" i="1" dirty="0"/>
              <a:t>/bitstream/handle/10642/6602/Thorstensen%2B-%2Bfor%2BHCI%2B2018%2BCameraReady.pdf?sequence=1&amp;isAllowed=y</a:t>
            </a:r>
          </a:p>
        </p:txBody>
      </p:sp>
      <p:pic>
        <p:nvPicPr>
          <p:cNvPr id="18" name="Picture 17" descr="Man with grey beard">
            <a:extLst>
              <a:ext uri="{FF2B5EF4-FFF2-40B4-BE49-F238E27FC236}">
                <a16:creationId xmlns:a16="http://schemas.microsoft.com/office/drawing/2014/main" id="{E927F3B1-7B2C-5C0E-C801-EBC9DF1E7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076" y="737114"/>
            <a:ext cx="1391647" cy="928688"/>
          </a:xfrm>
          <a:prstGeom prst="rect">
            <a:avLst/>
          </a:prstGeom>
        </p:spPr>
      </p:pic>
      <p:pic>
        <p:nvPicPr>
          <p:cNvPr id="20" name="Picture 19" descr="Smiling hospital staff">
            <a:extLst>
              <a:ext uri="{FF2B5EF4-FFF2-40B4-BE49-F238E27FC236}">
                <a16:creationId xmlns:a16="http://schemas.microsoft.com/office/drawing/2014/main" id="{CFFCF690-6860-747F-A721-99322A1A1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0581" y="2840833"/>
            <a:ext cx="1676399" cy="1176333"/>
          </a:xfrm>
          <a:prstGeom prst="rect">
            <a:avLst/>
          </a:prstGeom>
        </p:spPr>
      </p:pic>
      <p:pic>
        <p:nvPicPr>
          <p:cNvPr id="22" name="Picture 21" descr="Electronic circuit board">
            <a:extLst>
              <a:ext uri="{FF2B5EF4-FFF2-40B4-BE49-F238E27FC236}">
                <a16:creationId xmlns:a16="http://schemas.microsoft.com/office/drawing/2014/main" id="{52CF35A5-4814-C034-660C-6D308F69F1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1498" y="1813082"/>
            <a:ext cx="1630367" cy="108585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75ECFA3-BA3F-4B7D-BEC9-1EDE59AC4ABC}"/>
              </a:ext>
            </a:extLst>
          </p:cNvPr>
          <p:cNvSpPr txBox="1"/>
          <p:nvPr/>
        </p:nvSpPr>
        <p:spPr>
          <a:xfrm>
            <a:off x="5960485" y="351341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Family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6B3A3C0-C7BA-CA22-71E3-5735D8B7CBC1}"/>
              </a:ext>
            </a:extLst>
          </p:cNvPr>
          <p:cNvSpPr txBox="1"/>
          <p:nvPr/>
        </p:nvSpPr>
        <p:spPr>
          <a:xfrm>
            <a:off x="5555775" y="1665921"/>
            <a:ext cx="1726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Piece of mind?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31A9F7-D5BD-8C6F-A9ED-C5D7DDB3487E}"/>
              </a:ext>
            </a:extLst>
          </p:cNvPr>
          <p:cNvSpPr txBox="1"/>
          <p:nvPr/>
        </p:nvSpPr>
        <p:spPr>
          <a:xfrm>
            <a:off x="7639205" y="1110317"/>
            <a:ext cx="2081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Technology Manufacturer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F85DEC-877C-8F99-BDE3-BDA13A5DAD54}"/>
              </a:ext>
            </a:extLst>
          </p:cNvPr>
          <p:cNvSpPr txBox="1"/>
          <p:nvPr/>
        </p:nvSpPr>
        <p:spPr>
          <a:xfrm>
            <a:off x="7484868" y="2916078"/>
            <a:ext cx="231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 improve product?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2C708E-396E-84FA-AC09-6ED0723912D7}"/>
              </a:ext>
            </a:extLst>
          </p:cNvPr>
          <p:cNvSpPr txBox="1"/>
          <p:nvPr/>
        </p:nvSpPr>
        <p:spPr>
          <a:xfrm>
            <a:off x="10232418" y="2164030"/>
            <a:ext cx="1425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Healthcare</a:t>
            </a:r>
          </a:p>
          <a:p>
            <a:pPr algn="ctr"/>
            <a:r>
              <a:rPr lang="en-US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Provider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03B931-9A0D-FAA6-494E-D194D1EBFC5B}"/>
              </a:ext>
            </a:extLst>
          </p:cNvPr>
          <p:cNvSpPr txBox="1"/>
          <p:nvPr/>
        </p:nvSpPr>
        <p:spPr>
          <a:xfrm>
            <a:off x="9870910" y="4078110"/>
            <a:ext cx="2237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Reduce care costs?</a:t>
            </a:r>
          </a:p>
        </p:txBody>
      </p:sp>
    </p:spTree>
    <p:extLst>
      <p:ext uri="{BB962C8B-B14F-4D97-AF65-F5344CB8AC3E}">
        <p14:creationId xmlns:p14="http://schemas.microsoft.com/office/powerpoint/2010/main" val="59350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3143A-963F-A3BC-A20B-5ECC294FE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Potential Solutions /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4E97F-E830-BC4D-BBF2-AC6E7FF9F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Defining clear and concise policies about data ownership enabling transparency and increasing trust</a:t>
            </a:r>
          </a:p>
          <a:p>
            <a:pPr>
              <a:lnSpc>
                <a:spcPct val="110000"/>
              </a:lnSpc>
            </a:pPr>
            <a:endParaRPr lang="en-GB" sz="2400" dirty="0"/>
          </a:p>
          <a:p>
            <a:pPr>
              <a:lnSpc>
                <a:spcPct val="110000"/>
              </a:lnSpc>
            </a:pPr>
            <a:r>
              <a:rPr lang="en-GB" sz="2400" dirty="0"/>
              <a:t>Be clear about who the technology is benefitting</a:t>
            </a:r>
          </a:p>
          <a:p>
            <a:pPr>
              <a:lnSpc>
                <a:spcPct val="110000"/>
              </a:lnSpc>
            </a:pPr>
            <a:endParaRPr lang="en-GB" sz="2400" dirty="0"/>
          </a:p>
          <a:p>
            <a:pPr>
              <a:lnSpc>
                <a:spcPct val="110000"/>
              </a:lnSpc>
            </a:pPr>
            <a:r>
              <a:rPr lang="en-GB" sz="2400" dirty="0"/>
              <a:t>Establish who is accessing the data and why</a:t>
            </a:r>
          </a:p>
          <a:p>
            <a:pPr>
              <a:lnSpc>
                <a:spcPct val="110000"/>
              </a:lnSpc>
            </a:pPr>
            <a:endParaRPr lang="en-GB" sz="2400" dirty="0"/>
          </a:p>
          <a:p>
            <a:pPr>
              <a:lnSpc>
                <a:spcPct val="110000"/>
              </a:lnSpc>
            </a:pPr>
            <a:r>
              <a:rPr lang="en-GB" sz="2400" dirty="0"/>
              <a:t>Implement high levels of data security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9935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{0820C6A1-80F8-B745-8AC9-9D8C8AF694F6}tf10001062</Template>
  <TotalTime>436</TotalTime>
  <Words>486</Words>
  <Application>Microsoft Macintosh PowerPoint</Application>
  <PresentationFormat>Widescreen</PresentationFormat>
  <Paragraphs>86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Century Gothic</vt:lpstr>
      <vt:lpstr>Helvetica Neue</vt:lpstr>
      <vt:lpstr>Wingdings 3</vt:lpstr>
      <vt:lpstr>Ion</vt:lpstr>
      <vt:lpstr>Smart Homes for Elderly People</vt:lpstr>
      <vt:lpstr>Smart Homes for Elderly People</vt:lpstr>
      <vt:lpstr>Ethical Issues</vt:lpstr>
      <vt:lpstr>Ethical Issues</vt:lpstr>
      <vt:lpstr>Potential Solutions /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Damien Carson</dc:creator>
  <cp:lastModifiedBy>Damien Carson</cp:lastModifiedBy>
  <cp:revision>15</cp:revision>
  <dcterms:created xsi:type="dcterms:W3CDTF">2022-11-24T14:06:19Z</dcterms:created>
  <dcterms:modified xsi:type="dcterms:W3CDTF">2022-11-25T07:39:49Z</dcterms:modified>
</cp:coreProperties>
</file>

<file path=docProps/thumbnail.jpeg>
</file>